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5" r:id="rId6"/>
    <p:sldId id="304" r:id="rId7"/>
    <p:sldId id="308" r:id="rId8"/>
    <p:sldId id="277" r:id="rId9"/>
    <p:sldId id="307" r:id="rId10"/>
    <p:sldId id="309" r:id="rId11"/>
    <p:sldId id="310" r:id="rId12"/>
    <p:sldId id="305" r:id="rId13"/>
    <p:sldId id="294" r:id="rId14"/>
    <p:sldId id="297"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7" autoAdjust="0"/>
    <p:restoredTop sz="94343" autoAdjust="0"/>
  </p:normalViewPr>
  <p:slideViewPr>
    <p:cSldViewPr>
      <p:cViewPr varScale="1">
        <p:scale>
          <a:sx n="85" d="100"/>
          <a:sy n="85" d="100"/>
        </p:scale>
        <p:origin x="60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7CC30-CD01-4434-B134-14CF1DCEEADF}"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21549-2C8B-4B0F-BA3D-BE78331BE55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B7507-BB36-42D5-B364-719B69F5150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41048A2-6D25-473A-BEEB-7DE78AAD51A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41048A2-6D25-473A-BEEB-7DE78AAD51A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41048A2-6D25-473A-BEEB-7DE78AAD51A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048A2-6D25-473A-BEEB-7DE78AAD51A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048A2-6D25-473A-BEEB-7DE78AAD51A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41048A2-6D25-473A-BEEB-7DE78AAD51A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41048A2-6D25-473A-BEEB-7DE78AAD51A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DA3FD-32D1-43D8-8522-CB542B53792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048A2-6D25-473A-BEEB-7DE78AAD51A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DA3FD-32D1-43D8-8522-CB542B53792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p:txBody>
          <a:bodyPr/>
          <a:lstStyle/>
          <a:p>
            <a:pPr eaLnBrk="1" hangingPunct="1"/>
            <a:endParaRPr lang="en-US" dirty="0" smtClean="0">
              <a:solidFill>
                <a:srgbClr val="6594DA"/>
              </a:solidFill>
            </a:endParaRPr>
          </a:p>
        </p:txBody>
      </p:sp>
      <p:pic>
        <p:nvPicPr>
          <p:cNvPr id="2051"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0" y="0"/>
            <a:ext cx="9144000" cy="6858000"/>
          </a:xfrm>
          <a:noFill/>
          <a:effectLst>
            <a:prstShdw prst="shdw13" dist="53882" dir="13500000">
              <a:schemeClr val="bg2">
                <a:alpha val="50000"/>
              </a:schemeClr>
            </a:prstShdw>
          </a:effectLst>
        </p:spPr>
      </p:pic>
      <p:sp>
        <p:nvSpPr>
          <p:cNvPr id="66567" name="WordArt 25"/>
          <p:cNvSpPr>
            <a:spLocks noChangeArrowheads="1" noChangeShapeType="1" noTextEdit="1"/>
          </p:cNvSpPr>
          <p:nvPr/>
        </p:nvSpPr>
        <p:spPr bwMode="auto">
          <a:xfrm>
            <a:off x="76203" y="361949"/>
            <a:ext cx="8915401" cy="933451"/>
          </a:xfrm>
          <a:prstGeom prst="rect">
            <a:avLst/>
          </a:prstGeom>
        </p:spPr>
        <p:txBody>
          <a:bodyPr wrap="none" fromWordArt="1">
            <a:prstTxWarp prst="textPlain">
              <a:avLst>
                <a:gd name="adj" fmla="val 48042"/>
              </a:avLst>
            </a:prstTxWarp>
          </a:bodyPr>
          <a:lstStyle/>
          <a:p>
            <a:r>
              <a:rPr lang="vi-VN" kern="10" dirty="0" smtClean="0">
                <a:ln w="9525">
                  <a:solidFill>
                    <a:srgbClr val="800080"/>
                  </a:solidFill>
                  <a:round/>
                </a:ln>
                <a:solidFill>
                  <a:srgbClr val="800080"/>
                </a:solidFill>
                <a:latin typeface="Times New Roman" panose="02020603050405020304"/>
                <a:cs typeface="Times New Roman" panose="02020603050405020304"/>
              </a:rPr>
              <a:t>TRƯỜNG THCS </a:t>
            </a:r>
            <a:r>
              <a:rPr lang="en-US" altLang="vi-VN" kern="10" dirty="0" smtClean="0">
                <a:ln w="9525">
                  <a:solidFill>
                    <a:srgbClr val="800080"/>
                  </a:solidFill>
                  <a:round/>
                </a:ln>
                <a:solidFill>
                  <a:srgbClr val="800080"/>
                </a:solidFill>
                <a:latin typeface="Times New Roman" panose="02020603050405020304"/>
                <a:cs typeface="Times New Roman" panose="02020603050405020304"/>
              </a:rPr>
              <a:t>ĐẶNG THÚC VỊNH</a:t>
            </a:r>
            <a:endParaRPr lang="en-US" altLang="vi-VN" kern="10" dirty="0" smtClean="0">
              <a:ln w="9525">
                <a:solidFill>
                  <a:srgbClr val="800080"/>
                </a:solidFill>
                <a:round/>
              </a:ln>
              <a:solidFill>
                <a:srgbClr val="800080"/>
              </a:solidFill>
              <a:latin typeface="Times New Roman" panose="02020603050405020304"/>
              <a:cs typeface="Times New Roman" panose="02020603050405020304"/>
            </a:endParaRPr>
          </a:p>
          <a:p>
            <a:endParaRPr lang="en-US" altLang="vi-VN" kern="10" dirty="0" smtClean="0">
              <a:ln w="9525">
                <a:solidFill>
                  <a:srgbClr val="800080"/>
                </a:solidFill>
                <a:round/>
              </a:ln>
              <a:solidFill>
                <a:srgbClr val="800080"/>
              </a:solidFill>
              <a:latin typeface="Times New Roman" panose="02020603050405020304"/>
              <a:cs typeface="Times New Roman" panose="02020603050405020304"/>
            </a:endParaRPr>
          </a:p>
        </p:txBody>
      </p:sp>
      <p:sp>
        <p:nvSpPr>
          <p:cNvPr id="2" name="Rectangle 1"/>
          <p:cNvSpPr/>
          <p:nvPr/>
        </p:nvSpPr>
        <p:spPr>
          <a:xfrm>
            <a:off x="1828800" y="1906250"/>
            <a:ext cx="5029200" cy="1446550"/>
          </a:xfrm>
          <a:prstGeom prst="rect">
            <a:avLst/>
          </a:prstGeom>
        </p:spPr>
        <p:txBody>
          <a:bodyPr wrap="square">
            <a:spAutoFit/>
          </a:bodyPr>
          <a:lstStyle/>
          <a:p>
            <a:pPr algn="ctr">
              <a:defRPr/>
            </a:pPr>
            <a:r>
              <a:rPr lang="en-US" sz="4400" b="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Mĩ</a:t>
            </a:r>
            <a:r>
              <a:rPr lang="en-US"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 </a:t>
            </a:r>
            <a:r>
              <a:rPr lang="en-US" sz="4400" b="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Thuật</a:t>
            </a:r>
            <a:r>
              <a:rPr lang="en-US"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 </a:t>
            </a:r>
            <a:endParaRPr lang="vi-VN"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endParaRPr>
          </a:p>
          <a:p>
            <a:pPr algn="ctr">
              <a:defRPr/>
            </a:pPr>
            <a:r>
              <a:rPr lang="vi-VN"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Lớp: </a:t>
            </a:r>
            <a:r>
              <a:rPr lang="en-US"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 </a:t>
            </a:r>
            <a:r>
              <a:rPr lang="vi-VN" sz="4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8</a:t>
            </a:r>
            <a:r>
              <a:rPr lang="en-US" sz="4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rPr>
              <a:t> </a:t>
            </a:r>
            <a:endParaRPr lang="en-US" sz="4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a:cs typeface="Times New Roman" panose="02020603050405020304"/>
            </a:endParaRPr>
          </a:p>
        </p:txBody>
      </p:sp>
      <p:sp>
        <p:nvSpPr>
          <p:cNvPr id="3" name="TextBox 2"/>
          <p:cNvSpPr txBox="1"/>
          <p:nvPr/>
        </p:nvSpPr>
        <p:spPr>
          <a:xfrm>
            <a:off x="4876800" y="5486400"/>
            <a:ext cx="2209800"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mj-lt"/>
              </a:rPr>
              <a:t>Gv: Lưu </a:t>
            </a:r>
            <a:r>
              <a:rPr lang="vi-VN" sz="2400" b="1" dirty="0">
                <a:solidFill>
                  <a:srgbClr val="FF0000"/>
                </a:solidFill>
                <a:effectLst>
                  <a:outerShdw blurRad="38100" dist="38100" dir="2700000" algn="tl">
                    <a:srgbClr val="000000">
                      <a:alpha val="43137"/>
                    </a:srgbClr>
                  </a:outerShdw>
                </a:effectLst>
                <a:latin typeface="+mj-lt"/>
              </a:rPr>
              <a:t>Lê Na</a:t>
            </a:r>
            <a:endParaRPr lang="en-US" sz="24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circle(in)">
                                      <p:cBhvr>
                                        <p:cTn id="7" dur="2000"/>
                                        <p:tgtEl>
                                          <p:spTgt spid="6656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76200" y="76200"/>
            <a:ext cx="4724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b</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Kiến trúc Phật giáo:</a:t>
            </a:r>
            <a:endPar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5" name="Content Placeholder 2"/>
          <p:cNvSpPr>
            <a:spLocks noGrp="1"/>
          </p:cNvSpPr>
          <p:nvPr>
            <p:ph idx="1"/>
          </p:nvPr>
        </p:nvSpPr>
        <p:spPr>
          <a:xfrm>
            <a:off x="164432" y="990600"/>
            <a:ext cx="8522368" cy="3962400"/>
          </a:xfrm>
        </p:spPr>
        <p:txBody>
          <a:bodyPr>
            <a:normAutofit fontScale="77500" lnSpcReduction="20000"/>
          </a:bodyPr>
          <a:lstStyle/>
          <a:p>
            <a:pPr algn="just"/>
            <a:r>
              <a:rPr lang="vi-VN" sz="4000" dirty="0" smtClean="0">
                <a:latin typeface="Times New Roman" panose="02020603050405020304" pitchFamily="18" charset="0"/>
                <a:cs typeface="Times New Roman" panose="02020603050405020304" pitchFamily="18" charset="0"/>
              </a:rPr>
              <a:t>Nhà Lê đề cao Nho giáo, cho mở trường dạy nho học ở nhiều nơi</a:t>
            </a:r>
            <a:r>
              <a:rPr lang="en-US" sz="4000" dirty="0" smtClean="0">
                <a:latin typeface="Times New Roman" panose="02020603050405020304" pitchFamily="18" charset="0"/>
                <a:cs typeface="Times New Roman" panose="02020603050405020304" pitchFamily="18" charset="0"/>
              </a:rPr>
              <a:t>.</a:t>
            </a:r>
            <a:r>
              <a:rPr lang="vi-VN" sz="4000" dirty="0" smtClean="0">
                <a:latin typeface="Times New Roman" panose="02020603050405020304" pitchFamily="18" charset="0"/>
                <a:cs typeface="Times New Roman" panose="02020603050405020304" pitchFamily="18" charset="0"/>
              </a:rPr>
              <a:t> Cho xây dựng Văn miếu Quốc Tự Giám, xây dựng đền thờ những người có công đất nước như vua : Đinh Tiên Hoàng, Lê Lai..... </a:t>
            </a:r>
            <a:endParaRPr lang="en-US" sz="4000" dirty="0" smtClean="0">
              <a:latin typeface="Times New Roman" panose="02020603050405020304" pitchFamily="18" charset="0"/>
              <a:cs typeface="Times New Roman" panose="02020603050405020304" pitchFamily="18" charset="0"/>
            </a:endParaRPr>
          </a:p>
          <a:p>
            <a:pPr algn="just"/>
            <a:r>
              <a:rPr lang="vi-VN" sz="4000" dirty="0" smtClean="0">
                <a:latin typeface="Times New Roman" panose="02020603050405020304" pitchFamily="18" charset="0"/>
                <a:cs typeface="Times New Roman" panose="02020603050405020304" pitchFamily="18" charset="0"/>
              </a:rPr>
              <a:t>Thời kì đầu kiến trúc phật giáo không phát triển, đến thời Lê Trung Hưng phật giáo mới hưng thịnh, nhiều ngôi chùa được tu sửa và xây dựng lại như : Chùa Thái Lạc ( Hưng Yên), chùa Keo</a:t>
            </a:r>
            <a:endParaRPr lang="vi-VN" sz="4000" dirty="0" smtClean="0">
              <a:latin typeface="Times New Roman" panose="02020603050405020304" pitchFamily="18" charset="0"/>
              <a:cs typeface="Times New Roman" panose="02020603050405020304" pitchFamily="18" charset="0"/>
            </a:endParaRPr>
          </a:p>
          <a:p>
            <a:pPr marL="0" indent="0" algn="just">
              <a:buNone/>
            </a:pPr>
            <a:r>
              <a:rPr lang="vi-VN" sz="4000" dirty="0" smtClean="0">
                <a:latin typeface="Times New Roman" panose="02020603050405020304" pitchFamily="18" charset="0"/>
                <a:cs typeface="Times New Roman" panose="02020603050405020304" pitchFamily="18" charset="0"/>
              </a:rPr>
              <a:t>( Thái Bình ), chùa Bút Tháp ( Bắc Ninh )...... </a:t>
            </a:r>
            <a:endParaRPr lang="vi-VN" sz="4000"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828" y="228600"/>
            <a:ext cx="7024744" cy="1143000"/>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PHẦN MỞ RỘNG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752600"/>
            <a:ext cx="4143022" cy="2209800"/>
          </a:xfrm>
        </p:spPr>
        <p:txBody>
          <a:bodyPr>
            <a:noAutofit/>
          </a:bodyPr>
          <a:lstStyle/>
          <a:p>
            <a:pPr marL="0" indent="0">
              <a:buNone/>
            </a:pPr>
            <a:r>
              <a:rPr lang="en-US" sz="40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Lãnh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nhà</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Lê</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đầu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miền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Bắc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r>
              <a:rPr lang="en-US" sz="3600" dirty="0" smtClean="0">
                <a:latin typeface="Times New Roman" panose="02020603050405020304" pitchFamily="18" charset="0"/>
                <a:cs typeface="Times New Roman" panose="02020603050405020304" pitchFamily="18" charset="0"/>
              </a:rPr>
              <a:t> ta </a:t>
            </a:r>
            <a:r>
              <a:rPr lang="en-US" sz="3600" dirty="0" err="1" smtClean="0">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miền</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Nam.</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95422" y="1371600"/>
            <a:ext cx="4267200" cy="52519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819400" y="76200"/>
            <a:ext cx="2667000" cy="1066800"/>
          </a:xfrm>
        </p:spPr>
        <p:txBody>
          <a:bodyPr>
            <a:normAutofit/>
          </a:bodyPr>
          <a:lstStyle/>
          <a:p>
            <a:pPr algn="l"/>
            <a:r>
              <a:rPr lang="en-US" sz="4000" b="1" dirty="0" smtClean="0">
                <a:solidFill>
                  <a:srgbClr val="FF0000"/>
                </a:solidFill>
                <a:latin typeface="Times New Roman" panose="02020603050405020304" pitchFamily="18" charset="0"/>
                <a:cs typeface="Times New Roman" panose="02020603050405020304" pitchFamily="18" charset="0"/>
              </a:rPr>
              <a:t> </a:t>
            </a:r>
            <a:r>
              <a:rPr lang="vi-VN"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DẶN DÒ: </a:t>
            </a:r>
            <a:endPar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1"/>
          <p:cNvSpPr>
            <a:spLocks noGrp="1"/>
          </p:cNvSpPr>
          <p:nvPr>
            <p:ph idx="1"/>
          </p:nvPr>
        </p:nvSpPr>
        <p:spPr>
          <a:xfrm>
            <a:off x="228600" y="1143000"/>
            <a:ext cx="8686800" cy="4343400"/>
          </a:xfrm>
        </p:spPr>
        <p:txBody>
          <a:bodyPr>
            <a:normAutofit/>
          </a:bodyPr>
          <a:lstStyle/>
          <a:p>
            <a:r>
              <a:rPr lang="vi-VN" sz="3600" dirty="0" smtClean="0">
                <a:latin typeface="Times New Roman" panose="02020603050405020304" pitchFamily="18" charset="0"/>
                <a:cs typeface="Times New Roman" panose="02020603050405020304" pitchFamily="18" charset="0"/>
              </a:rPr>
              <a:t>Về nhà chuẩn bài mới: Một số công trình tiêu biểu mĩ thuật thời Lê </a:t>
            </a:r>
            <a:r>
              <a:rPr lang="vi-VN"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Từ TK </a:t>
            </a:r>
            <a:r>
              <a:rPr lang="vi-VN" sz="3600" dirty="0">
                <a:latin typeface="Times New Roman" panose="02020603050405020304" pitchFamily="18" charset="0"/>
                <a:cs typeface="Times New Roman" panose="02020603050405020304" pitchFamily="18" charset="0"/>
              </a:rPr>
              <a:t>XV </a:t>
            </a:r>
            <a:r>
              <a:rPr lang="vi-VN" sz="3600" dirty="0" smtClean="0">
                <a:latin typeface="Times New Roman" panose="02020603050405020304" pitchFamily="18" charset="0"/>
                <a:cs typeface="Times New Roman" panose="02020603050405020304" pitchFamily="18" charset="0"/>
              </a:rPr>
              <a:t>đến đầu </a:t>
            </a:r>
            <a:r>
              <a:rPr lang="vi-VN" sz="3600" dirty="0">
                <a:latin typeface="Times New Roman" panose="02020603050405020304" pitchFamily="18" charset="0"/>
                <a:cs typeface="Times New Roman" panose="02020603050405020304" pitchFamily="18" charset="0"/>
              </a:rPr>
              <a:t>TK XVIII)                    </a:t>
            </a:r>
            <a:endParaRPr lang="en-US" sz="3600" dirty="0"/>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Sưu tầm một số tranh ảnh về điêu khắc, chạm khắc và gốm thời Lê.</a:t>
            </a:r>
            <a:endParaRPr lang="en-US" sz="3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Hãy nêu đặc điểm </a:t>
            </a:r>
            <a:r>
              <a:rPr lang="en-US" sz="3600" dirty="0" err="1" smtClean="0">
                <a:latin typeface="Times New Roman" panose="02020603050405020304" pitchFamily="18" charset="0"/>
                <a:cs typeface="Times New Roman" panose="02020603050405020304" pitchFamily="18" charset="0"/>
              </a:rPr>
              <a:t>mĩ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thuật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thời</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Lê </a:t>
            </a:r>
            <a:r>
              <a:rPr lang="en-US" sz="3600" dirty="0" err="1" smtClean="0">
                <a:latin typeface="Times New Roman" panose="02020603050405020304" pitchFamily="18" charset="0"/>
                <a:cs typeface="Times New Roman" panose="02020603050405020304" pitchFamily="18" charset="0"/>
              </a:rPr>
              <a:t>như</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vi-VN" sz="36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a:t>
            </a:r>
            <a:endParaRPr lang="vi-VN"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07" y="-76200"/>
            <a:ext cx="9144000" cy="6858000"/>
          </a:xfrm>
          <a:noFill/>
          <a:effectLst>
            <a:prstShdw prst="shdw13" dist="53882" dir="13500000">
              <a:schemeClr val="bg2">
                <a:alpha val="50000"/>
              </a:schemeClr>
            </a:prstShdw>
          </a:effectLst>
        </p:spPr>
      </p:pic>
      <p:sp>
        <p:nvSpPr>
          <p:cNvPr id="5" name="Title 1"/>
          <p:cNvSpPr>
            <a:spLocks noGrp="1"/>
          </p:cNvSpPr>
          <p:nvPr>
            <p:ph type="title"/>
          </p:nvPr>
        </p:nvSpPr>
        <p:spPr>
          <a:xfrm>
            <a:off x="76200" y="228600"/>
            <a:ext cx="8915400" cy="3048000"/>
          </a:xfrm>
        </p:spPr>
        <p:txBody>
          <a:bodyPr>
            <a:normAutofit/>
          </a:bodyPr>
          <a:lstStyle/>
          <a:p>
            <a:pPr algn="ct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HỌC KẾT THÚC </a:t>
            </a:r>
            <a:b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CẢM ƠN CÁC EM HỌC SINH LẮNG NGHE </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VẬT DỤNG DỄ CHÁY </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0"/>
            <a:ext cx="9296400" cy="6858000"/>
          </a:xfrm>
          <a:prstGeom prst="rect">
            <a:avLst/>
          </a:prstGeom>
        </p:spPr>
      </p:pic>
      <p:sp>
        <p:nvSpPr>
          <p:cNvPr id="6" name="Rectangle 5"/>
          <p:cNvSpPr/>
          <p:nvPr/>
        </p:nvSpPr>
        <p:spPr>
          <a:xfrm>
            <a:off x="76200" y="152400"/>
            <a:ext cx="8915400" cy="1754326"/>
          </a:xfrm>
          <a:prstGeom prst="rect">
            <a:avLst/>
          </a:prstGeom>
        </p:spPr>
        <p:txBody>
          <a:bodyPr wrap="square">
            <a:spAutoFit/>
          </a:bodyPr>
          <a:lstStyle/>
          <a:p>
            <a:pPr algn="ct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THƯỜNG THỨC MĨ THUẬT   </a:t>
            </a:r>
            <a:endParaRPr lang="vi-V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SƠ LƯỢC MĨ THUẬT THỜI LÊ </a:t>
            </a:r>
            <a:endParaRPr lang="vi-V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TỪ TK XV ĐẾN ĐẦU TK XVIII) ( 2 </a:t>
            </a:r>
            <a:r>
              <a:rPr lang="en-US" sz="36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vi-VN"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6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0" y="2057400"/>
            <a:ext cx="8991600" cy="1569660"/>
          </a:xfrm>
          <a:prstGeom prst="rect">
            <a:avLst/>
          </a:prstGeom>
        </p:spPr>
        <p:txBody>
          <a:bodyPr wrap="square">
            <a:spAutoFit/>
          </a:bodyPr>
          <a:lstStyle/>
          <a:p>
            <a:pPr algn="ctr"/>
            <a:r>
              <a:rPr lang="en-US" sz="3200" b="1" u="sng" dirty="0" err="1" smtClean="0">
                <a:solidFill>
                  <a:srgbClr val="7030A0"/>
                </a:solidFill>
                <a:latin typeface="Times New Roman" panose="02020603050405020304" pitchFamily="18" charset="0"/>
                <a:cs typeface="Times New Roman" panose="02020603050405020304" pitchFamily="18" charset="0"/>
              </a:rPr>
              <a:t>Tiết</a:t>
            </a:r>
            <a:r>
              <a:rPr lang="en-US" sz="3200" b="1" u="sng" dirty="0" smtClean="0">
                <a:solidFill>
                  <a:srgbClr val="7030A0"/>
                </a:solidFill>
                <a:latin typeface="Times New Roman" panose="02020603050405020304" pitchFamily="18" charset="0"/>
                <a:cs typeface="Times New Roman" panose="02020603050405020304" pitchFamily="18" charset="0"/>
              </a:rPr>
              <a:t> </a:t>
            </a:r>
            <a:r>
              <a:rPr lang="vi-VN" sz="3200" b="1" u="sng" dirty="0" smtClean="0">
                <a:solidFill>
                  <a:srgbClr val="7030A0"/>
                </a:solidFill>
                <a:latin typeface="Times New Roman" panose="02020603050405020304" pitchFamily="18" charset="0"/>
                <a:cs typeface="Times New Roman" panose="02020603050405020304" pitchFamily="18" charset="0"/>
              </a:rPr>
              <a:t>2</a:t>
            </a:r>
            <a:r>
              <a:rPr lang="en-US" sz="3200" b="1" u="sng"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SƠ LƯỢC MĨ THUẬT THỜI </a:t>
            </a:r>
            <a:r>
              <a:rPr lang="vi-VN"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  </a:t>
            </a:r>
            <a:endParaRPr lang="vi-VN"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TỪ TK XV ĐẾN ĐẦU TK XVIII)                    </a:t>
            </a:r>
            <a:endParaRPr lang="en-US" sz="3200" b="1" dirty="0">
              <a:solidFill>
                <a:srgbClr val="7030A0"/>
              </a:solidFill>
              <a:effectLst>
                <a:outerShdw blurRad="38100" dist="38100" dir="2700000" algn="tl">
                  <a:srgbClr val="000000">
                    <a:alpha val="43137"/>
                  </a:srgbClr>
                </a:outerShdw>
              </a:effectLst>
            </a:endParaRPr>
          </a:p>
          <a:p>
            <a:pPr algn="ctr"/>
            <a:endParaRPr lang="en-US" sz="3200" dirty="0">
              <a:solidFill>
                <a:srgbClr val="7030A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5867400" cy="762000"/>
          </a:xfrm>
        </p:spPr>
        <p:txBody>
          <a:bodyPr>
            <a:normAutofit/>
          </a:bodyPr>
          <a:lstStyle/>
          <a:p>
            <a:pPr algn="l"/>
            <a:r>
              <a:rPr lang="en-US"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I.Vài</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nét</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bối</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cảnh</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xã</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endPar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37410" y="914400"/>
            <a:ext cx="8839200" cy="5334000"/>
          </a:xfrm>
        </p:spPr>
        <p:txBody>
          <a:bodyPr>
            <a:noAutofit/>
          </a:bodyPr>
          <a:lstStyle/>
          <a:p>
            <a:pPr marL="68580" indent="0" algn="just">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đánh tan giặc Minh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L</a:t>
            </a:r>
            <a:r>
              <a:rPr lang="vi-VN" dirty="0" smtClean="0">
                <a:latin typeface="Times New Roman" panose="02020603050405020304" pitchFamily="18" charset="0"/>
                <a:cs typeface="Times New Roman" panose="02020603050405020304" pitchFamily="18" charset="0"/>
              </a:rPr>
              <a:t>ê</a:t>
            </a:r>
            <a:r>
              <a:rPr lang="en-US" sz="320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xây dựng một chính quyền phong kiến trung ương tập quyền ngày càng hoàn thiện</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Nhà nước cũng tập trung vào nông nghiệp sản xuất, đắp đê và xây dựng công trình thủy lợi lớn.</a:t>
            </a:r>
            <a:endParaRPr lang="en-US" sz="3200" dirty="0" smtClean="0">
              <a:latin typeface="Times New Roman" panose="02020603050405020304" pitchFamily="18" charset="0"/>
              <a:cs typeface="Times New Roman" panose="02020603050405020304" pitchFamily="18" charset="0"/>
            </a:endParaRPr>
          </a:p>
          <a:p>
            <a:pPr marL="68580" indent="0" algn="just">
              <a:buNone/>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Nhà Lê là triều đại phong kiến tồn tại lâu nhất.Và có nhiều biến động trong lịch sử Việt nam. </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580">
                                          <p:stCondLst>
                                            <p:cond delay="0"/>
                                          </p:stCondLst>
                                        </p:cTn>
                                        <p:tgtEl>
                                          <p:spTgt spid="2">
                                            <p:txEl>
                                              <p:pRg st="1" end="1"/>
                                            </p:txEl>
                                          </p:spTgt>
                                        </p:tgtEl>
                                      </p:cBhvr>
                                    </p:animEffect>
                                    <p:anim calcmode="lin" valueType="num">
                                      <p:cBhvr>
                                        <p:cTn id="31"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xEl>
                                              <p:pRg st="1" end="1"/>
                                            </p:txEl>
                                          </p:spTgt>
                                        </p:tgtEl>
                                      </p:cBhvr>
                                      <p:to x="100000" y="60000"/>
                                    </p:animScale>
                                    <p:animScale>
                                      <p:cBhvr>
                                        <p:cTn id="37" dur="166" decel="50000">
                                          <p:stCondLst>
                                            <p:cond delay="676"/>
                                          </p:stCondLst>
                                        </p:cTn>
                                        <p:tgtEl>
                                          <p:spTgt spid="2">
                                            <p:txEl>
                                              <p:pRg st="1" end="1"/>
                                            </p:txEl>
                                          </p:spTgt>
                                        </p:tgtEl>
                                      </p:cBhvr>
                                      <p:to x="100000" y="100000"/>
                                    </p:animScale>
                                    <p:animScale>
                                      <p:cBhvr>
                                        <p:cTn id="38" dur="26">
                                          <p:stCondLst>
                                            <p:cond delay="1312"/>
                                          </p:stCondLst>
                                        </p:cTn>
                                        <p:tgtEl>
                                          <p:spTgt spid="2">
                                            <p:txEl>
                                              <p:pRg st="1" end="1"/>
                                            </p:txEl>
                                          </p:spTgt>
                                        </p:tgtEl>
                                      </p:cBhvr>
                                      <p:to x="100000" y="80000"/>
                                    </p:animScale>
                                    <p:animScale>
                                      <p:cBhvr>
                                        <p:cTn id="39" dur="166" decel="50000">
                                          <p:stCondLst>
                                            <p:cond delay="1338"/>
                                          </p:stCondLst>
                                        </p:cTn>
                                        <p:tgtEl>
                                          <p:spTgt spid="2">
                                            <p:txEl>
                                              <p:pRg st="1" end="1"/>
                                            </p:txEl>
                                          </p:spTgt>
                                        </p:tgtEl>
                                      </p:cBhvr>
                                      <p:to x="100000" y="100000"/>
                                    </p:animScale>
                                    <p:animScale>
                                      <p:cBhvr>
                                        <p:cTn id="40" dur="26">
                                          <p:stCondLst>
                                            <p:cond delay="1642"/>
                                          </p:stCondLst>
                                        </p:cTn>
                                        <p:tgtEl>
                                          <p:spTgt spid="2">
                                            <p:txEl>
                                              <p:pRg st="1" end="1"/>
                                            </p:txEl>
                                          </p:spTgt>
                                        </p:tgtEl>
                                      </p:cBhvr>
                                      <p:to x="100000" y="90000"/>
                                    </p:animScale>
                                    <p:animScale>
                                      <p:cBhvr>
                                        <p:cTn id="41" dur="166" decel="50000">
                                          <p:stCondLst>
                                            <p:cond delay="1668"/>
                                          </p:stCondLst>
                                        </p:cTn>
                                        <p:tgtEl>
                                          <p:spTgt spid="2">
                                            <p:txEl>
                                              <p:pRg st="1" end="1"/>
                                            </p:txEl>
                                          </p:spTgt>
                                        </p:tgtEl>
                                      </p:cBhvr>
                                      <p:to x="100000" y="100000"/>
                                    </p:animScale>
                                    <p:animScale>
                                      <p:cBhvr>
                                        <p:cTn id="42" dur="26">
                                          <p:stCondLst>
                                            <p:cond delay="1808"/>
                                          </p:stCondLst>
                                        </p:cTn>
                                        <p:tgtEl>
                                          <p:spTgt spid="2">
                                            <p:txEl>
                                              <p:pRg st="1" end="1"/>
                                            </p:txEl>
                                          </p:spTgt>
                                        </p:tgtEl>
                                      </p:cBhvr>
                                      <p:to x="100000" y="95000"/>
                                    </p:animScale>
                                    <p:animScale>
                                      <p:cBhvr>
                                        <p:cTn id="43"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04800" y="228600"/>
            <a:ext cx="8153400" cy="2743200"/>
          </a:xfrm>
        </p:spPr>
        <p:txBody>
          <a:bodyPr>
            <a:normAutofit fontScale="92500" lnSpcReduction="10000"/>
          </a:bodyPr>
          <a:lstStyle/>
          <a:p>
            <a:pPr>
              <a:buFont typeface="Arial" panose="020B0604020202020204" pitchFamily="34" charset="0"/>
              <a:buChar char="•"/>
            </a:pPr>
            <a:r>
              <a:rPr lang="vi-VN" sz="3600" u="sng" dirty="0" smtClean="0">
                <a:solidFill>
                  <a:srgbClr val="FF0000"/>
                </a:solidFill>
                <a:latin typeface="Times New Roman" panose="02020603050405020304" pitchFamily="18" charset="0"/>
                <a:cs typeface="Times New Roman" panose="02020603050405020304" pitchFamily="18" charset="0"/>
              </a:rPr>
              <a:t>Câu hỏi </a:t>
            </a:r>
            <a:r>
              <a:rPr lang="vi-VN" sz="3600" dirty="0" smtClean="0">
                <a:solidFill>
                  <a:srgbClr val="FF0000"/>
                </a:solidFill>
                <a:latin typeface="Times New Roman" panose="02020603050405020304" pitchFamily="18" charset="0"/>
                <a:cs typeface="Times New Roman" panose="02020603050405020304" pitchFamily="18" charset="0"/>
              </a:rPr>
              <a:t>: ?</a:t>
            </a:r>
            <a:endParaRPr lang="vi-VN" sz="3600"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 Nghệ thuật kiến trúc thời Lê được chia thành mấy loại hình. ? </a:t>
            </a:r>
            <a:endParaRPr lang="vi-VN" sz="36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Hãy kể tên một số công trình cung điện của kiến trúc cung đình mà nhà Lê xây dựng.?</a:t>
            </a:r>
            <a:endParaRPr lang="vi-VN"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19600" y="152400"/>
            <a:ext cx="4572000" cy="2590800"/>
          </a:xfrm>
          <a:prstGeom prst="rect">
            <a:avLst/>
          </a:prstGeom>
        </p:spPr>
      </p:pic>
      <p:sp>
        <p:nvSpPr>
          <p:cNvPr id="7" name="TextBox 6"/>
          <p:cNvSpPr txBox="1"/>
          <p:nvPr/>
        </p:nvSpPr>
        <p:spPr>
          <a:xfrm>
            <a:off x="5715000" y="2814935"/>
            <a:ext cx="2133600"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Điện Vạn thọ</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7067"/>
            <a:ext cx="4172374" cy="2514600"/>
          </a:xfrm>
          <a:prstGeom prst="rect">
            <a:avLst/>
          </a:prstGeom>
        </p:spPr>
      </p:pic>
      <p:sp>
        <p:nvSpPr>
          <p:cNvPr id="9" name="TextBox 8"/>
          <p:cNvSpPr txBox="1"/>
          <p:nvPr/>
        </p:nvSpPr>
        <p:spPr>
          <a:xfrm>
            <a:off x="533400" y="2814935"/>
            <a:ext cx="2514600"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Điện Cần Chánh</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3410776"/>
            <a:ext cx="4305300" cy="2693888"/>
          </a:xfrm>
          <a:prstGeom prst="rect">
            <a:avLst/>
          </a:prstGeom>
        </p:spPr>
      </p:pic>
      <p:sp>
        <p:nvSpPr>
          <p:cNvPr id="11" name="TextBox 10"/>
          <p:cNvSpPr txBox="1"/>
          <p:nvPr/>
        </p:nvSpPr>
        <p:spPr>
          <a:xfrm>
            <a:off x="2590800" y="6172200"/>
            <a:ext cx="2819400" cy="461665"/>
          </a:xfrm>
          <a:prstGeom prst="rect">
            <a:avLst/>
          </a:prstGeom>
          <a:noFill/>
        </p:spPr>
        <p:txBody>
          <a:bodyPr wrap="square" rtlCol="0">
            <a:spAutoFit/>
          </a:bodyPr>
          <a:lstStyle/>
          <a:p>
            <a:r>
              <a:rPr lang="vi-V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Điện Kính Thiên</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32" y="1905000"/>
            <a:ext cx="8674768" cy="4495800"/>
          </a:xfrm>
        </p:spPr>
        <p:txBody>
          <a:bodyPr>
            <a:normAutofit fontScale="92500" lnSpcReduction="10000"/>
          </a:bodyPr>
          <a:lstStyle/>
          <a:p>
            <a:pPr algn="just"/>
            <a:r>
              <a:rPr lang="vi-VN" sz="4000" dirty="0" smtClean="0">
                <a:latin typeface="Times New Roman" panose="02020603050405020304" pitchFamily="18" charset="0"/>
                <a:cs typeface="Times New Roman" panose="02020603050405020304" pitchFamily="18" charset="0"/>
              </a:rPr>
              <a:t>Sau khi lên ngôi vua, cho xây tiếp nhiều cung điện lớn ở Thăng Long như: điện Kính Thiên, Cần Chánh, Vạn Thọ</a:t>
            </a:r>
            <a:r>
              <a:rPr lang="en-US" sz="4000" dirty="0" smtClean="0">
                <a:latin typeface="Times New Roman" panose="02020603050405020304" pitchFamily="18" charset="0"/>
                <a:cs typeface="Times New Roman" panose="02020603050405020304" pitchFamily="18" charset="0"/>
              </a:rPr>
              <a:t>.</a:t>
            </a:r>
            <a:endParaRPr lang="en-US" sz="4000" dirty="0" smtClean="0">
              <a:latin typeface="Times New Roman" panose="02020603050405020304" pitchFamily="18" charset="0"/>
              <a:cs typeface="Times New Roman" panose="02020603050405020304" pitchFamily="18" charset="0"/>
            </a:endParaRPr>
          </a:p>
          <a:p>
            <a:pPr algn="just"/>
            <a:r>
              <a:rPr lang="vi-VN" sz="4000" dirty="0" smtClean="0">
                <a:latin typeface="Times New Roman" panose="02020603050405020304" pitchFamily="18" charset="0"/>
                <a:cs typeface="Times New Roman" panose="02020603050405020304" pitchFamily="18" charset="0"/>
              </a:rPr>
              <a:t>Ngoài ra, nhà Lê còn cho xây dựng khu Lam Kinh tại Thọ Xuân (Thanh Hóa)</a:t>
            </a:r>
            <a:r>
              <a:rPr lang="en-US" sz="4000" dirty="0" smtClean="0">
                <a:latin typeface="Times New Roman" panose="02020603050405020304" pitchFamily="18" charset="0"/>
                <a:cs typeface="Times New Roman" panose="02020603050405020304" pitchFamily="18" charset="0"/>
              </a:rPr>
              <a:t>.</a:t>
            </a:r>
            <a:endParaRPr lang="vi-VN" sz="4000" dirty="0" smtClean="0">
              <a:latin typeface="Times New Roman" panose="02020603050405020304" pitchFamily="18" charset="0"/>
              <a:cs typeface="Times New Roman" panose="02020603050405020304" pitchFamily="18" charset="0"/>
            </a:endParaRPr>
          </a:p>
          <a:p>
            <a:pPr algn="just"/>
            <a:r>
              <a:rPr lang="vi-VN" sz="4000" dirty="0" smtClean="0">
                <a:latin typeface="Times New Roman" panose="02020603050405020304" pitchFamily="18" charset="0"/>
                <a:cs typeface="Times New Roman" panose="02020603050405020304" pitchFamily="18" charset="0"/>
              </a:rPr>
              <a:t>Tuy các cung điện, lăng miếu ngày nay không còn nhiều, song vẫn để lại nhiều dấu tích và có quy mô lớn. </a:t>
            </a:r>
            <a:endParaRPr lang="vi-VN" sz="4000"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61856" y="152400"/>
            <a:ext cx="6567544" cy="685800"/>
          </a:xfrm>
        </p:spPr>
        <p:txBody>
          <a:bodyPr>
            <a:normAutofit fontScale="90000"/>
          </a:bodyPr>
          <a:lstStyle/>
          <a:p>
            <a:pPr algn="l"/>
            <a:r>
              <a:rPr lang="en-US"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II. </a:t>
            </a:r>
            <a:r>
              <a:rPr lang="vi-VN"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Sơ lược </a:t>
            </a:r>
            <a:r>
              <a:rPr lang="en-US" sz="40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mĩ</a:t>
            </a:r>
            <a:r>
              <a:rPr lang="en-US"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en-US" sz="40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thuật</a:t>
            </a:r>
            <a:r>
              <a:rPr lang="en-US"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en-US" sz="4000" b="1" u="sng"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thời</a:t>
            </a:r>
            <a:r>
              <a:rPr lang="en-US"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vi-VN"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Lê</a:t>
            </a:r>
            <a:endPar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 name="Title 1"/>
          <p:cNvSpPr txBox="1"/>
          <p:nvPr/>
        </p:nvSpPr>
        <p:spPr>
          <a:xfrm>
            <a:off x="76200" y="838200"/>
            <a:ext cx="5334000" cy="5334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1</a:t>
            </a:r>
            <a:r>
              <a:rPr lang="en-US"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vi-VN" sz="40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Nghệ thuật kiến trúc:</a:t>
            </a:r>
            <a:endPar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5" name="Title 1"/>
          <p:cNvSpPr txBox="1"/>
          <p:nvPr/>
        </p:nvSpPr>
        <p:spPr>
          <a:xfrm>
            <a:off x="228600" y="1371600"/>
            <a:ext cx="3733800" cy="4572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a.</a:t>
            </a:r>
            <a:r>
              <a:rPr lang="en-US"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 </a:t>
            </a:r>
            <a:r>
              <a:rPr lang="vi-VN" sz="3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rPr>
              <a:t>Kiến trúc cung đình:</a:t>
            </a:r>
            <a:endPar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strVal val="#ppt_w+.3"/>
                                          </p:val>
                                        </p:tav>
                                        <p:tav tm="100000">
                                          <p:val>
                                            <p:strVal val="#ppt_w"/>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04800" y="228600"/>
            <a:ext cx="8153400" cy="2743200"/>
          </a:xfrm>
        </p:spPr>
        <p:txBody>
          <a:bodyPr>
            <a:normAutofit/>
          </a:bodyPr>
          <a:lstStyle/>
          <a:p>
            <a:pPr>
              <a:buFont typeface="Arial" panose="020B0604020202020204" pitchFamily="34" charset="0"/>
              <a:buChar char="•"/>
            </a:pPr>
            <a:r>
              <a:rPr lang="vi-VN" sz="3600" u="sng" dirty="0" smtClean="0">
                <a:solidFill>
                  <a:srgbClr val="FF0000"/>
                </a:solidFill>
                <a:latin typeface="Times New Roman" panose="02020603050405020304" pitchFamily="18" charset="0"/>
                <a:cs typeface="Times New Roman" panose="02020603050405020304" pitchFamily="18" charset="0"/>
              </a:rPr>
              <a:t>Câu hỏi </a:t>
            </a:r>
            <a:r>
              <a:rPr lang="vi-VN" sz="3600" dirty="0" smtClean="0">
                <a:solidFill>
                  <a:srgbClr val="FF0000"/>
                </a:solidFill>
                <a:latin typeface="Times New Roman" panose="02020603050405020304" pitchFamily="18" charset="0"/>
                <a:cs typeface="Times New Roman" panose="02020603050405020304" pitchFamily="18" charset="0"/>
              </a:rPr>
              <a:t>: ? </a:t>
            </a:r>
            <a:endParaRPr lang="vi-VN" sz="3600" dirty="0" smtClean="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3600" dirty="0" smtClean="0">
                <a:latin typeface="Times New Roman" panose="02020603050405020304" pitchFamily="18" charset="0"/>
                <a:cs typeface="Times New Roman" panose="02020603050405020304" pitchFamily="18" charset="0"/>
              </a:rPr>
              <a:t>Hãy kể tên một số công trình kiến trúc  phật giáo mà nhà Lê xây dựng.?</a:t>
            </a:r>
            <a:endParaRPr lang="vi-VN"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3500" y="0"/>
            <a:ext cx="5029200" cy="3429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3810000"/>
            <a:ext cx="5410200" cy="2819400"/>
          </a:xfrm>
          <a:prstGeom prst="rect">
            <a:avLst/>
          </a:prstGeom>
        </p:spPr>
      </p:pic>
      <p:sp>
        <p:nvSpPr>
          <p:cNvPr id="6" name="TextBox 5"/>
          <p:cNvSpPr txBox="1"/>
          <p:nvPr/>
        </p:nvSpPr>
        <p:spPr>
          <a:xfrm>
            <a:off x="6629400" y="1524000"/>
            <a:ext cx="2362200" cy="923330"/>
          </a:xfrm>
          <a:prstGeom prst="rect">
            <a:avLst/>
          </a:prstGeom>
          <a:noFill/>
        </p:spPr>
        <p:txBody>
          <a:bodyPr wrap="square" rtlCol="0">
            <a:spAutoFit/>
          </a:bodyPr>
          <a:lstStyle/>
          <a:p>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Đền thờ vua                      Đinh Tiên Hoàng </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vi-VN"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Ninh Bình ) </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934200" y="4563070"/>
            <a:ext cx="2133600" cy="646331"/>
          </a:xfrm>
          <a:prstGeom prst="rect">
            <a:avLst/>
          </a:prstGeom>
          <a:noFill/>
        </p:spPr>
        <p:txBody>
          <a:bodyPr wrap="square" rtlCol="0">
            <a:spAutoFit/>
          </a:bodyPr>
          <a:lstStyle/>
          <a:p>
            <a:r>
              <a:rPr lang="vi-VN"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Đền thờ vua                      Lê Lai ( Thọ Xuân ) </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152400"/>
            <a:ext cx="4419600" cy="3429000"/>
          </a:xfrm>
          <a:prstGeom prst="rect">
            <a:avLst/>
          </a:prstGeom>
        </p:spPr>
      </p:pic>
      <p:sp>
        <p:nvSpPr>
          <p:cNvPr id="5" name="TextBox 4"/>
          <p:cNvSpPr txBox="1"/>
          <p:nvPr/>
        </p:nvSpPr>
        <p:spPr>
          <a:xfrm>
            <a:off x="685800" y="3657600"/>
            <a:ext cx="3276600" cy="369332"/>
          </a:xfrm>
          <a:prstGeom prst="rect">
            <a:avLst/>
          </a:prstGeom>
          <a:noFill/>
        </p:spPr>
        <p:txBody>
          <a:bodyPr wrap="square" rtlCol="0">
            <a:spAutoFit/>
          </a:bodyPr>
          <a:lstStyle/>
          <a:p>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Chùa Bút Tháp (Bắc Ninh) </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7650"/>
            <a:ext cx="4419600" cy="3238500"/>
          </a:xfrm>
          <a:prstGeom prst="rect">
            <a:avLst/>
          </a:prstGeom>
        </p:spPr>
      </p:pic>
      <p:sp>
        <p:nvSpPr>
          <p:cNvPr id="7" name="TextBox 6"/>
          <p:cNvSpPr txBox="1"/>
          <p:nvPr/>
        </p:nvSpPr>
        <p:spPr>
          <a:xfrm>
            <a:off x="5181600" y="3581400"/>
            <a:ext cx="3581400" cy="369332"/>
          </a:xfrm>
          <a:prstGeom prst="rect">
            <a:avLst/>
          </a:prstGeom>
          <a:noFill/>
        </p:spPr>
        <p:txBody>
          <a:bodyPr wrap="square" rtlCol="0">
            <a:spAutoFit/>
          </a:bodyPr>
          <a:lstStyle/>
          <a:p>
            <a:pPr lvl="1"/>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2.Chùa Thái Lạc ( Hưng Yên) </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4103131"/>
            <a:ext cx="4800600" cy="2669837"/>
          </a:xfrm>
          <a:prstGeom prst="rect">
            <a:avLst/>
          </a:prstGeom>
        </p:spPr>
      </p:pic>
      <p:sp>
        <p:nvSpPr>
          <p:cNvPr id="9" name="TextBox 8"/>
          <p:cNvSpPr txBox="1"/>
          <p:nvPr/>
        </p:nvSpPr>
        <p:spPr>
          <a:xfrm>
            <a:off x="5791200" y="6107668"/>
            <a:ext cx="3124200" cy="369332"/>
          </a:xfrm>
          <a:prstGeom prst="rect">
            <a:avLst/>
          </a:prstGeom>
          <a:noFill/>
        </p:spPr>
        <p:txBody>
          <a:bodyPr wrap="square" rtlCol="0">
            <a:spAutoFit/>
          </a:bodyPr>
          <a:lstStyle/>
          <a:p>
            <a:pPr lvl="1"/>
            <a:r>
              <a:rPr lang="vi-VN"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.Chùa Keo (Thái Bình) </a:t>
            </a:r>
            <a:endParaRPr lang="vi-V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ags/tag1.xml><?xml version="1.0" encoding="utf-8"?>
<p:tagLst xmlns:p="http://schemas.openxmlformats.org/presentationml/2006/main">
  <p:tag name="PPSNARRATION" val="13,725720405,E:\NHAN\Tai Lieu Giao An\Anh Van 6 (H)\Anh Van 6 Ki 1\Bai 1.2\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WPS Presentation</Application>
  <PresentationFormat>On-screen Show (4:3)</PresentationFormat>
  <Paragraphs>82</Paragraphs>
  <Slides>13</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SimSun</vt:lpstr>
      <vt:lpstr>Wingdings</vt:lpstr>
      <vt:lpstr>Times New Roman</vt:lpstr>
      <vt:lpstr>Times New Roman</vt:lpstr>
      <vt:lpstr>MS PGothic</vt:lpstr>
      <vt:lpstr>Calibri</vt:lpstr>
      <vt:lpstr>Microsoft YaHei</vt:lpstr>
      <vt:lpstr>Arial Unicode MS</vt:lpstr>
      <vt:lpstr>Office Theme</vt:lpstr>
      <vt:lpstr>PowerPoint 演示文稿</vt:lpstr>
      <vt:lpstr>CÁC VẬT DỤNG DỄ CHÁY </vt:lpstr>
      <vt:lpstr>I.Vài nét bối cảnh xã hội</vt:lpstr>
      <vt:lpstr>PowerPoint 演示文稿</vt:lpstr>
      <vt:lpstr>PowerPoint 演示文稿</vt:lpstr>
      <vt:lpstr>II. Sơ lược mĩ thuật thời Lê</vt:lpstr>
      <vt:lpstr>PowerPoint 演示文稿</vt:lpstr>
      <vt:lpstr>PowerPoint 演示文稿</vt:lpstr>
      <vt:lpstr>PowerPoint 演示文稿</vt:lpstr>
      <vt:lpstr>PowerPoint 演示文稿</vt:lpstr>
      <vt:lpstr>PHẦN MỞ RỘNG</vt:lpstr>
      <vt:lpstr> DẶN DÒ: </vt:lpstr>
      <vt:lpstr>BÀI HỌC KẾT THÚC  CẢM ƠN CÁC EM HỌC SINH LẮNG NGHE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DELL</cp:lastModifiedBy>
  <cp:revision>200</cp:revision>
  <dcterms:created xsi:type="dcterms:W3CDTF">2020-12-05T03:02:00Z</dcterms:created>
  <dcterms:modified xsi:type="dcterms:W3CDTF">2022-09-17T13:27:50Z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D9ADD7DB2F1846688B7FE3C1276F35F9</vt:lpwstr>
  </property>
  <property fmtid="{D5CDD505-2E9C-101B-9397-08002B2CF9AE}" pid="3" name="KSOProductBuildVer">
    <vt:lpwstr>1033-11.2.0.11306</vt:lpwstr>
  </property>
</Properties>
</file>